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3" r:id="rId2"/>
  </p:sldMasterIdLst>
  <p:notesMasterIdLst>
    <p:notesMasterId r:id="rId20"/>
  </p:notesMasterIdLst>
  <p:sldIdLst>
    <p:sldId id="361" r:id="rId3"/>
    <p:sldId id="2134805741" r:id="rId4"/>
    <p:sldId id="373" r:id="rId5"/>
    <p:sldId id="2134805735" r:id="rId6"/>
    <p:sldId id="2134805750" r:id="rId7"/>
    <p:sldId id="2134805748" r:id="rId8"/>
    <p:sldId id="2134805749" r:id="rId9"/>
    <p:sldId id="2758" r:id="rId10"/>
    <p:sldId id="2134805742" r:id="rId11"/>
    <p:sldId id="2134805801" r:id="rId12"/>
    <p:sldId id="2134805803" r:id="rId13"/>
    <p:sldId id="2134805804" r:id="rId14"/>
    <p:sldId id="2134805805" r:id="rId15"/>
    <p:sldId id="2134805806" r:id="rId16"/>
    <p:sldId id="2134805807" r:id="rId17"/>
    <p:sldId id="2134805808" r:id="rId18"/>
    <p:sldId id="2134805813" r:id="rId19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2134805741"/>
            <p14:sldId id="373"/>
            <p14:sldId id="2134805735"/>
            <p14:sldId id="2134805750"/>
            <p14:sldId id="2134805748"/>
            <p14:sldId id="2134805749"/>
            <p14:sldId id="2758"/>
            <p14:sldId id="2134805742"/>
            <p14:sldId id="2134805801"/>
            <p14:sldId id="2134805803"/>
            <p14:sldId id="2134805804"/>
            <p14:sldId id="2134805805"/>
            <p14:sldId id="2134805806"/>
            <p14:sldId id="2134805807"/>
            <p14:sldId id="2134805808"/>
            <p14:sldId id="2134805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88" autoAdjust="0"/>
    <p:restoredTop sz="96005" autoAdjust="0"/>
  </p:normalViewPr>
  <p:slideViewPr>
    <p:cSldViewPr snapToGrid="0" snapToObjects="1">
      <p:cViewPr varScale="1">
        <p:scale>
          <a:sx n="69" d="100"/>
          <a:sy n="69" d="100"/>
        </p:scale>
        <p:origin x="8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153C74-BDE5-40A8-97C9-60F610E3A98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1ECDE-7F91-41EE-83FF-A5A0B30C64B6}">
      <dgm:prSet custT="1"/>
      <dgm:spPr/>
      <dgm:t>
        <a:bodyPr/>
        <a:lstStyle/>
        <a:p>
          <a:r>
            <a:rPr lang="en-US" sz="4000" dirty="0"/>
            <a:t>Course materials: </a:t>
          </a:r>
          <a:r>
            <a:rPr lang="en-US" sz="4000" b="1" dirty="0">
              <a:solidFill>
                <a:srgbClr val="FFFF00"/>
              </a:solidFill>
            </a:rPr>
            <a:t>timw.info/copilot-dev</a:t>
          </a:r>
          <a:endParaRPr lang="en-US" sz="4000" dirty="0">
            <a:solidFill>
              <a:srgbClr val="FFFF00"/>
            </a:solidFill>
          </a:endParaRPr>
        </a:p>
      </dgm:t>
    </dgm:pt>
    <dgm:pt modelId="{9C59B82A-49CF-4B0E-B6B5-FF62960F1236}" type="parTrans" cxnId="{374444DA-359A-40BB-AA3C-CB4B23E1DEE6}">
      <dgm:prSet/>
      <dgm:spPr/>
      <dgm:t>
        <a:bodyPr/>
        <a:lstStyle/>
        <a:p>
          <a:endParaRPr lang="en-US"/>
        </a:p>
      </dgm:t>
    </dgm:pt>
    <dgm:pt modelId="{C4705C84-C0A0-43AD-815D-1B5CC937168C}" type="sibTrans" cxnId="{374444DA-359A-40BB-AA3C-CB4B23E1DEE6}">
      <dgm:prSet/>
      <dgm:spPr/>
      <dgm:t>
        <a:bodyPr/>
        <a:lstStyle/>
        <a:p>
          <a:endParaRPr lang="en-US"/>
        </a:p>
      </dgm:t>
    </dgm:pt>
    <dgm:pt modelId="{611853A7-54C7-4654-8593-89A6186AA0E8}">
      <dgm:prSet custT="1"/>
      <dgm:spPr/>
      <dgm:t>
        <a:bodyPr/>
        <a:lstStyle/>
        <a:p>
          <a:r>
            <a:rPr lang="en-US" sz="4000" kern="1200" dirty="0"/>
            <a:t>Contact: </a:t>
          </a:r>
          <a:r>
            <a:rPr lang="en-US" sz="40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gm:t>
    </dgm:pt>
    <dgm:pt modelId="{EABA855E-B61A-49A1-A387-C0A792E97BC8}" type="parTrans" cxnId="{C13D4C49-B3A7-481A-ACC0-B2BCF00DBF62}">
      <dgm:prSet/>
      <dgm:spPr/>
      <dgm:t>
        <a:bodyPr/>
        <a:lstStyle/>
        <a:p>
          <a:endParaRPr lang="en-US"/>
        </a:p>
      </dgm:t>
    </dgm:pt>
    <dgm:pt modelId="{5B37FC59-1FCD-48BC-90BC-C855AD8A450C}" type="sibTrans" cxnId="{C13D4C49-B3A7-481A-ACC0-B2BCF00DBF62}">
      <dgm:prSet/>
      <dgm:spPr/>
      <dgm:t>
        <a:bodyPr/>
        <a:lstStyle/>
        <a:p>
          <a:endParaRPr lang="en-US"/>
        </a:p>
      </dgm:t>
    </dgm:pt>
    <dgm:pt modelId="{B0B9912E-BBF7-44D7-A843-499290D132C0}" type="pres">
      <dgm:prSet presAssocID="{9F153C74-BDE5-40A8-97C9-60F610E3A982}" presName="linear" presStyleCnt="0">
        <dgm:presLayoutVars>
          <dgm:dir/>
          <dgm:animLvl val="lvl"/>
          <dgm:resizeHandles val="exact"/>
        </dgm:presLayoutVars>
      </dgm:prSet>
      <dgm:spPr/>
    </dgm:pt>
    <dgm:pt modelId="{8C8EE7C5-2A01-4D7E-B387-AC2AC02D80C6}" type="pres">
      <dgm:prSet presAssocID="{2B51ECDE-7F91-41EE-83FF-A5A0B30C64B6}" presName="parentLin" presStyleCnt="0"/>
      <dgm:spPr/>
    </dgm:pt>
    <dgm:pt modelId="{3260CFAD-EAE8-42F7-A926-28A9A0B80F28}" type="pres">
      <dgm:prSet presAssocID="{2B51ECDE-7F91-41EE-83FF-A5A0B30C64B6}" presName="parentLeftMargin" presStyleLbl="node1" presStyleIdx="0" presStyleCnt="2"/>
      <dgm:spPr/>
    </dgm:pt>
    <dgm:pt modelId="{9D30D2F7-4B33-4D42-A652-B3E840684F23}" type="pres">
      <dgm:prSet presAssocID="{2B51ECDE-7F91-41EE-83FF-A5A0B30C64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C163D8-F551-4A4A-B222-F2F2E6E9426A}" type="pres">
      <dgm:prSet presAssocID="{2B51ECDE-7F91-41EE-83FF-A5A0B30C64B6}" presName="negativeSpace" presStyleCnt="0"/>
      <dgm:spPr/>
    </dgm:pt>
    <dgm:pt modelId="{2418270F-B1F3-42BE-AA03-9D6610EF0D7C}" type="pres">
      <dgm:prSet presAssocID="{2B51ECDE-7F91-41EE-83FF-A5A0B30C64B6}" presName="childText" presStyleLbl="conFgAcc1" presStyleIdx="0" presStyleCnt="2">
        <dgm:presLayoutVars>
          <dgm:bulletEnabled val="1"/>
        </dgm:presLayoutVars>
      </dgm:prSet>
      <dgm:spPr/>
    </dgm:pt>
    <dgm:pt modelId="{BB98CA99-1F97-48A9-A046-D3793DB2EB64}" type="pres">
      <dgm:prSet presAssocID="{C4705C84-C0A0-43AD-815D-1B5CC937168C}" presName="spaceBetweenRectangles" presStyleCnt="0"/>
      <dgm:spPr/>
    </dgm:pt>
    <dgm:pt modelId="{37D73758-DF08-4919-86E7-FBDB09310D85}" type="pres">
      <dgm:prSet presAssocID="{611853A7-54C7-4654-8593-89A6186AA0E8}" presName="parentLin" presStyleCnt="0"/>
      <dgm:spPr/>
    </dgm:pt>
    <dgm:pt modelId="{19A92570-F3E7-46A2-9583-AD53522C3A8A}" type="pres">
      <dgm:prSet presAssocID="{611853A7-54C7-4654-8593-89A6186AA0E8}" presName="parentLeftMargin" presStyleLbl="node1" presStyleIdx="0" presStyleCnt="2"/>
      <dgm:spPr/>
    </dgm:pt>
    <dgm:pt modelId="{A756F9DA-770F-4E71-BA6F-6782027AA6E6}" type="pres">
      <dgm:prSet presAssocID="{611853A7-54C7-4654-8593-89A6186AA0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F59D77-EE5A-4B20-BC63-117C296D3B1A}" type="pres">
      <dgm:prSet presAssocID="{611853A7-54C7-4654-8593-89A6186AA0E8}" presName="negativeSpace" presStyleCnt="0"/>
      <dgm:spPr/>
    </dgm:pt>
    <dgm:pt modelId="{9551A5F1-CFDA-429B-A533-DA941662AD22}" type="pres">
      <dgm:prSet presAssocID="{611853A7-54C7-4654-8593-89A6186AA0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11F703-1D2B-4D72-8C08-AD7DE648903A}" type="presOf" srcId="{2B51ECDE-7F91-41EE-83FF-A5A0B30C64B6}" destId="{9D30D2F7-4B33-4D42-A652-B3E840684F23}" srcOrd="1" destOrd="0" presId="urn:microsoft.com/office/officeart/2005/8/layout/list1"/>
    <dgm:cxn modelId="{7937C166-5627-488F-8D4E-0A4A6BDA75BB}" type="presOf" srcId="{9F153C74-BDE5-40A8-97C9-60F610E3A982}" destId="{B0B9912E-BBF7-44D7-A843-499290D132C0}" srcOrd="0" destOrd="0" presId="urn:microsoft.com/office/officeart/2005/8/layout/list1"/>
    <dgm:cxn modelId="{C13D4C49-B3A7-481A-ACC0-B2BCF00DBF62}" srcId="{9F153C74-BDE5-40A8-97C9-60F610E3A982}" destId="{611853A7-54C7-4654-8593-89A6186AA0E8}" srcOrd="1" destOrd="0" parTransId="{EABA855E-B61A-49A1-A387-C0A792E97BC8}" sibTransId="{5B37FC59-1FCD-48BC-90BC-C855AD8A450C}"/>
    <dgm:cxn modelId="{374444DA-359A-40BB-AA3C-CB4B23E1DEE6}" srcId="{9F153C74-BDE5-40A8-97C9-60F610E3A982}" destId="{2B51ECDE-7F91-41EE-83FF-A5A0B30C64B6}" srcOrd="0" destOrd="0" parTransId="{9C59B82A-49CF-4B0E-B6B5-FF62960F1236}" sibTransId="{C4705C84-C0A0-43AD-815D-1B5CC937168C}"/>
    <dgm:cxn modelId="{9DDF81E5-573A-418D-9C37-31992FCA0834}" type="presOf" srcId="{611853A7-54C7-4654-8593-89A6186AA0E8}" destId="{19A92570-F3E7-46A2-9583-AD53522C3A8A}" srcOrd="0" destOrd="0" presId="urn:microsoft.com/office/officeart/2005/8/layout/list1"/>
    <dgm:cxn modelId="{245319ED-D700-40C1-9C3E-555525F6B9BF}" type="presOf" srcId="{2B51ECDE-7F91-41EE-83FF-A5A0B30C64B6}" destId="{3260CFAD-EAE8-42F7-A926-28A9A0B80F28}" srcOrd="0" destOrd="0" presId="urn:microsoft.com/office/officeart/2005/8/layout/list1"/>
    <dgm:cxn modelId="{9475AFFB-1AFE-486C-B012-A3442B977040}" type="presOf" srcId="{611853A7-54C7-4654-8593-89A6186AA0E8}" destId="{A756F9DA-770F-4E71-BA6F-6782027AA6E6}" srcOrd="1" destOrd="0" presId="urn:microsoft.com/office/officeart/2005/8/layout/list1"/>
    <dgm:cxn modelId="{637BB273-A337-423C-9BDA-5AB5F9437376}" type="presParOf" srcId="{B0B9912E-BBF7-44D7-A843-499290D132C0}" destId="{8C8EE7C5-2A01-4D7E-B387-AC2AC02D80C6}" srcOrd="0" destOrd="0" presId="urn:microsoft.com/office/officeart/2005/8/layout/list1"/>
    <dgm:cxn modelId="{99B88204-CDE7-47EF-97C1-5ECBE36AFD5F}" type="presParOf" srcId="{8C8EE7C5-2A01-4D7E-B387-AC2AC02D80C6}" destId="{3260CFAD-EAE8-42F7-A926-28A9A0B80F28}" srcOrd="0" destOrd="0" presId="urn:microsoft.com/office/officeart/2005/8/layout/list1"/>
    <dgm:cxn modelId="{8C6728B6-92C8-4777-B5FC-804935F00280}" type="presParOf" srcId="{8C8EE7C5-2A01-4D7E-B387-AC2AC02D80C6}" destId="{9D30D2F7-4B33-4D42-A652-B3E840684F23}" srcOrd="1" destOrd="0" presId="urn:microsoft.com/office/officeart/2005/8/layout/list1"/>
    <dgm:cxn modelId="{1B6BE77A-6342-4288-ABD4-3823AA37A57F}" type="presParOf" srcId="{B0B9912E-BBF7-44D7-A843-499290D132C0}" destId="{2EC163D8-F551-4A4A-B222-F2F2E6E9426A}" srcOrd="1" destOrd="0" presId="urn:microsoft.com/office/officeart/2005/8/layout/list1"/>
    <dgm:cxn modelId="{7ECB4726-AFA1-44D7-8482-AF6D3E26D484}" type="presParOf" srcId="{B0B9912E-BBF7-44D7-A843-499290D132C0}" destId="{2418270F-B1F3-42BE-AA03-9D6610EF0D7C}" srcOrd="2" destOrd="0" presId="urn:microsoft.com/office/officeart/2005/8/layout/list1"/>
    <dgm:cxn modelId="{C2142FAD-823C-4438-8784-5BA933E9D3AE}" type="presParOf" srcId="{B0B9912E-BBF7-44D7-A843-499290D132C0}" destId="{BB98CA99-1F97-48A9-A046-D3793DB2EB64}" srcOrd="3" destOrd="0" presId="urn:microsoft.com/office/officeart/2005/8/layout/list1"/>
    <dgm:cxn modelId="{ED5A8098-6121-4A1F-8D37-A6A3B3AC5CF4}" type="presParOf" srcId="{B0B9912E-BBF7-44D7-A843-499290D132C0}" destId="{37D73758-DF08-4919-86E7-FBDB09310D85}" srcOrd="4" destOrd="0" presId="urn:microsoft.com/office/officeart/2005/8/layout/list1"/>
    <dgm:cxn modelId="{6429E9F9-5F64-4AD5-B4AB-D7BF994C6560}" type="presParOf" srcId="{37D73758-DF08-4919-86E7-FBDB09310D85}" destId="{19A92570-F3E7-46A2-9583-AD53522C3A8A}" srcOrd="0" destOrd="0" presId="urn:microsoft.com/office/officeart/2005/8/layout/list1"/>
    <dgm:cxn modelId="{0C4B5241-80C9-4503-BC09-848E1448975F}" type="presParOf" srcId="{37D73758-DF08-4919-86E7-FBDB09310D85}" destId="{A756F9DA-770F-4E71-BA6F-6782027AA6E6}" srcOrd="1" destOrd="0" presId="urn:microsoft.com/office/officeart/2005/8/layout/list1"/>
    <dgm:cxn modelId="{15368D64-1F9C-411E-B58E-3710EE230947}" type="presParOf" srcId="{B0B9912E-BBF7-44D7-A843-499290D132C0}" destId="{7CF59D77-EE5A-4B20-BC63-117C296D3B1A}" srcOrd="5" destOrd="0" presId="urn:microsoft.com/office/officeart/2005/8/layout/list1"/>
    <dgm:cxn modelId="{12C2D6AE-FE20-467A-B70A-C90E8E2BD12E}" type="presParOf" srcId="{B0B9912E-BBF7-44D7-A843-499290D132C0}" destId="{9551A5F1-CFDA-429B-A533-DA941662AD2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8270F-B1F3-42BE-AA03-9D6610EF0D7C}">
      <dsp:nvSpPr>
        <dsp:cNvPr id="0" name=""/>
        <dsp:cNvSpPr/>
      </dsp:nvSpPr>
      <dsp:spPr>
        <a:xfrm>
          <a:off x="0" y="904255"/>
          <a:ext cx="13318903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D2F7-4B33-4D42-A652-B3E840684F23}">
      <dsp:nvSpPr>
        <dsp:cNvPr id="0" name=""/>
        <dsp:cNvSpPr/>
      </dsp:nvSpPr>
      <dsp:spPr>
        <a:xfrm>
          <a:off x="665945" y="18655"/>
          <a:ext cx="9323232" cy="177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96" tIns="0" rIns="352396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Course materials: </a:t>
          </a:r>
          <a:r>
            <a:rPr lang="en-US" sz="4000" b="1" kern="1200" dirty="0">
              <a:solidFill>
                <a:srgbClr val="FFFF00"/>
              </a:solidFill>
            </a:rPr>
            <a:t>timw.info/copilot-dev</a:t>
          </a:r>
          <a:endParaRPr lang="en-US" sz="4000" kern="1200" dirty="0">
            <a:solidFill>
              <a:srgbClr val="FFFF00"/>
            </a:solidFill>
          </a:endParaRPr>
        </a:p>
      </dsp:txBody>
      <dsp:txXfrm>
        <a:off x="752408" y="105118"/>
        <a:ext cx="9150306" cy="1598274"/>
      </dsp:txXfrm>
    </dsp:sp>
    <dsp:sp modelId="{9551A5F1-CFDA-429B-A533-DA941662AD22}">
      <dsp:nvSpPr>
        <dsp:cNvPr id="0" name=""/>
        <dsp:cNvSpPr/>
      </dsp:nvSpPr>
      <dsp:spPr>
        <a:xfrm>
          <a:off x="0" y="3625856"/>
          <a:ext cx="13318903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F9DA-770F-4E71-BA6F-6782027AA6E6}">
      <dsp:nvSpPr>
        <dsp:cNvPr id="0" name=""/>
        <dsp:cNvSpPr/>
      </dsp:nvSpPr>
      <dsp:spPr>
        <a:xfrm>
          <a:off x="665945" y="2740255"/>
          <a:ext cx="9323232" cy="177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96" tIns="0" rIns="352396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Contact: </a:t>
          </a:r>
          <a:r>
            <a:rPr lang="en-US" sz="4000" b="1" kern="1200" dirty="0">
              <a:solidFill>
                <a:srgbClr val="FFFF00"/>
              </a:solidFill>
              <a:latin typeface="Calibri"/>
              <a:ea typeface="+mn-ea"/>
              <a:cs typeface="+mn-cs"/>
            </a:rPr>
            <a:t>TechTrainerTim.com</a:t>
          </a:r>
        </a:p>
      </dsp:txBody>
      <dsp:txXfrm>
        <a:off x="752408" y="2826718"/>
        <a:ext cx="9150306" cy="1598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Sun, 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515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0" name="Picture 19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98D908CD-4E79-E541-918B-5C7BF8B82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1" y="-15901"/>
            <a:ext cx="7277618" cy="920761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79AE553-DDE7-3246-A275-03B48F404DAA}"/>
              </a:ext>
            </a:extLst>
          </p:cNvPr>
          <p:cNvSpPr txBox="1">
            <a:spLocks/>
          </p:cNvSpPr>
          <p:nvPr userDrawn="1"/>
        </p:nvSpPr>
        <p:spPr>
          <a:xfrm>
            <a:off x="7484351" y="446808"/>
            <a:ext cx="11010382" cy="14486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chemeClr val="bg1"/>
                </a:solidFill>
              </a:rPr>
              <a:t>Lesson 1: Understanding Kubernetes</a:t>
            </a:r>
          </a:p>
        </p:txBody>
      </p:sp>
      <p:pic>
        <p:nvPicPr>
          <p:cNvPr id="23" name="Picture 2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A4A5DB76-1615-C646-AB17-4F7AF3BDC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92" r="17273"/>
          <a:stretch/>
        </p:blipFill>
        <p:spPr>
          <a:xfrm>
            <a:off x="1" y="10376"/>
            <a:ext cx="7277618" cy="9181332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1C9B70A1-4246-EF41-A9D4-1747E5B9BA3E}"/>
              </a:ext>
            </a:extLst>
          </p:cNvPr>
          <p:cNvSpPr txBox="1">
            <a:spLocks/>
          </p:cNvSpPr>
          <p:nvPr userDrawn="1"/>
        </p:nvSpPr>
        <p:spPr>
          <a:xfrm>
            <a:off x="7926067" y="2642898"/>
            <a:ext cx="9950790" cy="9510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1.1 Understanding Containers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813062-DB89-FC4C-9952-E517FA6F03F8}"/>
              </a:ext>
            </a:extLst>
          </p:cNvPr>
          <p:cNvSpPr txBox="1">
            <a:spLocks/>
          </p:cNvSpPr>
          <p:nvPr userDrawn="1"/>
        </p:nvSpPr>
        <p:spPr>
          <a:xfrm>
            <a:off x="7926065" y="4038797"/>
            <a:ext cx="9950790" cy="181336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1.2 Containers in Corporate </a:t>
            </a:r>
          </a:p>
          <a:p>
            <a:r>
              <a:rPr lang="en-US" sz="5200"/>
              <a:t>       Environments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3CC864C-E6B4-3D40-BB65-4CFF8F31A588}"/>
              </a:ext>
            </a:extLst>
          </p:cNvPr>
          <p:cNvSpPr txBox="1">
            <a:spLocks/>
          </p:cNvSpPr>
          <p:nvPr userDrawn="1"/>
        </p:nvSpPr>
        <p:spPr>
          <a:xfrm>
            <a:off x="7926063" y="6296965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1.3 The Rise of Kubernetes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6E222FC-2D0D-AC48-9ADE-1071DC9A37EF}"/>
              </a:ext>
            </a:extLst>
          </p:cNvPr>
          <p:cNvSpPr txBox="1">
            <a:spLocks/>
          </p:cNvSpPr>
          <p:nvPr userDrawn="1"/>
        </p:nvSpPr>
        <p:spPr>
          <a:xfrm>
            <a:off x="7926063" y="7606401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1.4 The Kubernetes Ecosystem</a:t>
            </a:r>
          </a:p>
        </p:txBody>
      </p:sp>
    </p:spTree>
    <p:extLst>
      <p:ext uri="{BB962C8B-B14F-4D97-AF65-F5344CB8AC3E}">
        <p14:creationId xmlns:p14="http://schemas.microsoft.com/office/powerpoint/2010/main" val="30973463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-Feed Slide &amp; Vide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C519E6-A1F1-6747-A3F6-20B949715D94}"/>
              </a:ext>
            </a:extLst>
          </p:cNvPr>
          <p:cNvSpPr/>
          <p:nvPr userDrawn="1"/>
        </p:nvSpPr>
        <p:spPr>
          <a:xfrm>
            <a:off x="2642460" y="301843"/>
            <a:ext cx="4301544" cy="373695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605FD-9760-4542-AA9A-73939422455B}"/>
              </a:ext>
            </a:extLst>
          </p:cNvPr>
          <p:cNvSpPr/>
          <p:nvPr userDrawn="1"/>
        </p:nvSpPr>
        <p:spPr>
          <a:xfrm>
            <a:off x="1" y="0"/>
            <a:ext cx="5284922" cy="53547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C83BD3-B120-F546-94C9-3421EA0D53AB}"/>
              </a:ext>
            </a:extLst>
          </p:cNvPr>
          <p:cNvSpPr/>
          <p:nvPr userDrawn="1"/>
        </p:nvSpPr>
        <p:spPr>
          <a:xfrm>
            <a:off x="21225" y="2233230"/>
            <a:ext cx="7479430" cy="6930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1211D7-AC77-0040-827B-FD76A25CC725}"/>
              </a:ext>
            </a:extLst>
          </p:cNvPr>
          <p:cNvSpPr txBox="1">
            <a:spLocks/>
          </p:cNvSpPr>
          <p:nvPr userDrawn="1"/>
        </p:nvSpPr>
        <p:spPr>
          <a:xfrm>
            <a:off x="7516153" y="189441"/>
            <a:ext cx="11010382" cy="13169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Segoe Pro" charset="0"/>
                <a:ea typeface="+mj-ea"/>
                <a:cs typeface="+mj-cs"/>
              </a:defRPr>
            </a:lvl1pPr>
          </a:lstStyle>
          <a:p>
            <a:r>
              <a:rPr lang="en-US" sz="5200" b="1">
                <a:solidFill>
                  <a:schemeClr val="bg1"/>
                </a:solidFill>
              </a:rPr>
              <a:t>Lesson 1: Understanding Kubernetes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7FE959-2BAA-6442-9ACB-CB119AAA646D}"/>
              </a:ext>
            </a:extLst>
          </p:cNvPr>
          <p:cNvSpPr txBox="1">
            <a:spLocks/>
          </p:cNvSpPr>
          <p:nvPr userDrawn="1"/>
        </p:nvSpPr>
        <p:spPr>
          <a:xfrm>
            <a:off x="7926067" y="2642898"/>
            <a:ext cx="9950790" cy="95109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Segoe Pro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Pro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1.1 Understanding Containers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6CC7EA0-7EF0-0944-B1AC-0F3988B8C99C}"/>
              </a:ext>
            </a:extLst>
          </p:cNvPr>
          <p:cNvSpPr txBox="1">
            <a:spLocks/>
          </p:cNvSpPr>
          <p:nvPr userDrawn="1"/>
        </p:nvSpPr>
        <p:spPr>
          <a:xfrm>
            <a:off x="7926065" y="4038797"/>
            <a:ext cx="9950790" cy="1813366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1.2 Containers in Corporate </a:t>
            </a:r>
          </a:p>
          <a:p>
            <a:r>
              <a:rPr lang="en-US" sz="5200"/>
              <a:t>       Environments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CD342B2-D10F-6D48-A74A-EF1E126A51B7}"/>
              </a:ext>
            </a:extLst>
          </p:cNvPr>
          <p:cNvSpPr txBox="1">
            <a:spLocks/>
          </p:cNvSpPr>
          <p:nvPr userDrawn="1"/>
        </p:nvSpPr>
        <p:spPr>
          <a:xfrm>
            <a:off x="7926063" y="6296965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1.3 The Rise of Kubernetes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44D6A-E26C-2D4A-A946-D595B1B11FE3}"/>
              </a:ext>
            </a:extLst>
          </p:cNvPr>
          <p:cNvSpPr txBox="1">
            <a:spLocks/>
          </p:cNvSpPr>
          <p:nvPr userDrawn="1"/>
        </p:nvSpPr>
        <p:spPr>
          <a:xfrm>
            <a:off x="7926063" y="7606401"/>
            <a:ext cx="9950790" cy="864634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/>
              <a:t>1.4 The Kubernetes Ecosystem</a:t>
            </a:r>
          </a:p>
        </p:txBody>
      </p:sp>
      <p:pic>
        <p:nvPicPr>
          <p:cNvPr id="14" name="Picture 13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E752B01A-0237-D746-881B-4BE22A5F8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673" y="3047166"/>
            <a:ext cx="6893982" cy="41926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6794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B86-0706-4847-A037-5877BF17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3664" y="3195639"/>
            <a:ext cx="9950788" cy="22050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 b="0" baseline="0">
                <a:solidFill>
                  <a:schemeClr val="tx1"/>
                </a:solidFill>
                <a:latin typeface="Segoe Pro" charset="0"/>
              </a:defRPr>
            </a:lvl1pPr>
          </a:lstStyle>
          <a:p>
            <a:r>
              <a:rPr lang="en-US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73663" y="5577076"/>
            <a:ext cx="9950790" cy="2628900"/>
          </a:xfrm>
        </p:spPr>
        <p:txBody>
          <a:bodyPr>
            <a:normAutofit/>
          </a:bodyPr>
          <a:lstStyle>
            <a:lvl1pPr marL="1371600" indent="-1261872" algn="l">
              <a:buNone/>
              <a:tabLst>
                <a:tab pos="1149350" algn="l"/>
              </a:tabLst>
              <a:defRPr sz="5600" b="0" baseline="0">
                <a:solidFill>
                  <a:srgbClr val="000000"/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#.# 	Learning objective or      Sub-lesson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3F234-EB9D-6E5E-B61A-F1696C98AF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C5631-3450-D07D-AE49-6F758CC4E0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531" y="1906969"/>
            <a:ext cx="1542858" cy="3493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8FFDD-FEE0-99C6-E431-B3F22AD370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59734" y="2453800"/>
            <a:ext cx="2396184" cy="234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03345-DB86-E0A1-9A38-3987ECAE07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19606" y="2106211"/>
            <a:ext cx="3802764" cy="307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12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2B15B7-206B-CE49-A9F2-AB6BBB6F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7241" y="-1142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3679424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CD57F-32CF-0029-590E-9AD84A6155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05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9F60F-EF2B-8F45-B026-E22011617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15105888" cy="11155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92280"/>
            <a:ext cx="8077200" cy="6788944"/>
          </a:xfr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4688" y="1892712"/>
            <a:ext cx="8077200" cy="6788944"/>
          </a:xfr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B0BC9-51E5-FD56-3CC4-18BD394677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029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E815FF-ED97-854C-9CA1-F2EAACC17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-114298"/>
            <a:ext cx="15113876" cy="11155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2F564-A9E0-D4A6-DA22-A87AA4D132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09" y="9483636"/>
            <a:ext cx="1802674" cy="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51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646D90-D9DC-774A-9902-DD7E84D40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77241" y="-1142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DD9FC-78CB-CC48-03AD-07414DDC5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519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CEA3E-C82D-A746-AACF-52839FCFD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7241" y="-126998"/>
            <a:ext cx="15096358" cy="11211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200">
                <a:solidFill>
                  <a:srgbClr val="FFFFFF"/>
                </a:solidFill>
                <a:latin typeface="Segoe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758" y="1629543"/>
            <a:ext cx="15078840" cy="7094042"/>
          </a:xfrm>
        </p:spPr>
        <p:txBody>
          <a:bodyPr>
            <a:no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BFFD2-2A5F-1053-0E42-A89EDB7FA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319" y="9403080"/>
            <a:ext cx="1783082" cy="6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7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358E-A3D5-0E4B-A122-5E5714444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300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61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5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5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447950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9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3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3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9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3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3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056804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685" y="18672"/>
            <a:ext cx="15096358" cy="9272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6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02" y="1974748"/>
            <a:ext cx="14667724" cy="7311144"/>
          </a:xfrm>
        </p:spPr>
        <p:txBody>
          <a:bodyPr>
            <a:noAutofit/>
          </a:bodyPr>
          <a:lstStyle>
            <a:lvl1pPr>
              <a:defRPr sz="4400" baseline="0">
                <a:latin typeface="Open Sans" panose="020B0606030504020204" pitchFamily="34" charset="0"/>
              </a:defRPr>
            </a:lvl1pPr>
            <a:lvl2pPr>
              <a:defRPr sz="4000" baseline="0">
                <a:latin typeface="Open Sans" panose="020B0606030504020204" pitchFamily="34" charset="0"/>
              </a:defRPr>
            </a:lvl2pPr>
            <a:lvl3pPr>
              <a:defRPr sz="3600" baseline="0">
                <a:latin typeface="Open Sans" panose="020B0606030504020204" pitchFamily="34" charset="0"/>
              </a:defRPr>
            </a:lvl3pPr>
            <a:lvl4pPr>
              <a:defRPr sz="3600" baseline="0">
                <a:latin typeface="Open Sans" panose="020B0606030504020204" pitchFamily="34" charset="0"/>
              </a:defRPr>
            </a:lvl4pPr>
            <a:lvl5pPr>
              <a:defRPr sz="36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E03FF75-F906-DFC4-F2DB-E6A0D0C64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9.jpe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  <p:sldLayoutId id="2147483741" r:id="rId61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2"/>
            <a:ext cx="16459200" cy="678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128B0A6C-EF38-9441-ADBF-8FE45FA6C46E}" type="datetimeFigureOut">
              <a:rPr lang="en-US" smtClean="0"/>
              <a:pPr/>
              <a:t>Sun, 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Segoe Pro" charset="0"/>
              </a:defRPr>
            </a:lvl1pPr>
          </a:lstStyle>
          <a:p>
            <a:fld id="{6D032D76-6BE4-154B-A130-37D069E423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Segoe Pro" charset="0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•"/>
        <a:defRPr sz="5600" kern="1200">
          <a:solidFill>
            <a:schemeClr val="tx1"/>
          </a:solidFill>
          <a:latin typeface="Segoe Pro" charset="0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Segoe Pro" charset="0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Segoe Pro" charset="0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Segoe Pro" charset="0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uzgun-security/github-enterprise-cloud-configuratio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FAACF69-3017-B7D2-FCBA-AC7EBD5A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333501"/>
            <a:ext cx="16001998" cy="860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4D71-9EFB-887A-BE67-D83747A3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44" y="9715501"/>
            <a:ext cx="18288000" cy="923158"/>
          </a:xfrm>
        </p:spPr>
        <p:txBody>
          <a:bodyPr/>
          <a:lstStyle/>
          <a:p>
            <a:r>
              <a:rPr lang="en-US" sz="2200" dirty="0"/>
              <a:t>Reference: </a:t>
            </a:r>
            <a:r>
              <a:rPr lang="en-US" sz="2200" dirty="0">
                <a:hlinkClick r:id="rId3"/>
              </a:rPr>
              <a:t>https://github.com/dduzgun-security/github-enterprise-cloud-configuration</a:t>
            </a:r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1716C-6780-2A04-F0A5-B83B6E40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Enterprise Cloud (GHEC)</a:t>
            </a:r>
          </a:p>
        </p:txBody>
      </p:sp>
    </p:spTree>
    <p:extLst>
      <p:ext uri="{BB962C8B-B14F-4D97-AF65-F5344CB8AC3E}">
        <p14:creationId xmlns:p14="http://schemas.microsoft.com/office/powerpoint/2010/main" val="399190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78AE-F548-FC79-99A8-D85EC42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Instructions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87FF-CB86-2383-0712-FFA9C41B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Repo: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github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/copilot-instructions.md</a:t>
            </a:r>
          </a:p>
          <a:p>
            <a:r>
              <a:rPr lang="en-US" b="1" dirty="0"/>
              <a:t>Workspace: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github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/instructions/*.instructions.md</a:t>
            </a:r>
          </a:p>
          <a:p>
            <a:pPr lvl="1"/>
            <a:r>
              <a:rPr lang="en-US" dirty="0"/>
              <a:t>YAML directive</a:t>
            </a:r>
          </a:p>
          <a:p>
            <a:pPr lvl="2"/>
            <a:r>
              <a:rPr lang="en-US" dirty="0">
                <a:latin typeface="Roboto Mono" pitchFamily="2" charset="0"/>
                <a:ea typeface="Roboto Mono" pitchFamily="2" charset="0"/>
              </a:rPr>
              <a:t>---</a:t>
            </a:r>
          </a:p>
          <a:p>
            <a:pPr lvl="2"/>
            <a:r>
              <a:rPr lang="en-US" dirty="0" err="1">
                <a:latin typeface="Roboto Mono" pitchFamily="2" charset="0"/>
                <a:ea typeface="Roboto Mono" pitchFamily="2" charset="0"/>
              </a:rPr>
              <a:t>applyTo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 "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src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/**/*.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js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"</a:t>
            </a:r>
          </a:p>
          <a:p>
            <a:pPr lvl="2"/>
            <a:r>
              <a:rPr lang="en-US" dirty="0">
                <a:latin typeface="Roboto Mono" pitchFamily="2" charset="0"/>
                <a:ea typeface="Roboto Mono" pitchFamily="2" charset="0"/>
              </a:rPr>
              <a:t>---</a:t>
            </a:r>
            <a:endParaRPr lang="en-US" dirty="0"/>
          </a:p>
          <a:p>
            <a:r>
              <a:rPr lang="en-US" b="1" dirty="0"/>
              <a:t>Org: </a:t>
            </a:r>
            <a:r>
              <a:rPr lang="en-US" dirty="0"/>
              <a:t>In GitHub web UI</a:t>
            </a:r>
          </a:p>
          <a:p>
            <a:r>
              <a:rPr lang="en-US" b="1" dirty="0"/>
              <a:t>MCP: </a:t>
            </a:r>
            <a:r>
              <a:rPr lang="en-US" dirty="0"/>
              <a:t>Agent mode gear icon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4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1" y="90126"/>
            <a:ext cx="9601198" cy="1121104"/>
          </a:xfrm>
        </p:spPr>
        <p:txBody>
          <a:bodyPr/>
          <a:lstStyle/>
          <a:p>
            <a:r>
              <a:rPr lang="en-US" sz="4800" dirty="0"/>
              <a:t>GPT Basic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4E6C86-3AB7-B56E-9E7C-8D5CA1B2F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9" y="261959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9" y="3891274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9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9" y="6664752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9" y="7936434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285125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200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32B3-0904-D0D8-CE00-3EAED25F8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A1FAC6E4-66C1-7C38-5A35-4CCE227C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r="1" b="4380"/>
          <a:stretch>
            <a:fillRect/>
          </a:stretch>
        </p:blipFill>
        <p:spPr bwMode="auto">
          <a:xfrm>
            <a:off x="421279" y="2385062"/>
            <a:ext cx="17802146" cy="73685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A0ED-F7BF-4E6A-8045-70B6691C695E}"/>
              </a:ext>
            </a:extLst>
          </p:cNvPr>
          <p:cNvSpPr txBox="1"/>
          <p:nvPr/>
        </p:nvSpPr>
        <p:spPr>
          <a:xfrm>
            <a:off x="5329644" y="8703538"/>
            <a:ext cx="7776756" cy="914400"/>
          </a:xfrm>
          <a:prstGeom prst="rect">
            <a:avLst/>
          </a:prstGeom>
        </p:spPr>
        <p:txBody>
          <a:bodyPr vert="horz" wrap="none" lIns="0" tIns="32970" rIns="65940" bIns="32970" rtlCol="0" anchor="b" anchorCtr="0">
            <a:noAutofit/>
          </a:bodyPr>
          <a:lstStyle/>
          <a:p>
            <a:pPr defTabSz="439502">
              <a:lnSpc>
                <a:spcPct val="85000"/>
              </a:lnSpc>
              <a:spcBef>
                <a:spcPct val="0"/>
              </a:spcBef>
            </a:pPr>
            <a:r>
              <a:rPr lang="en-US" sz="3526" dirty="0">
                <a:solidFill>
                  <a:srgbClr val="E5E5E5">
                    <a:lumMod val="1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go.techtrainertim.com/cloud</a:t>
            </a:r>
          </a:p>
        </p:txBody>
      </p:sp>
    </p:spTree>
    <p:extLst>
      <p:ext uri="{BB962C8B-B14F-4D97-AF65-F5344CB8AC3E}">
        <p14:creationId xmlns:p14="http://schemas.microsoft.com/office/powerpoint/2010/main" val="751952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200" dirty="0"/>
              <a:t>Context Length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152381-2B80-40E7-030A-ACD1FB91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9B31-C117-FF80-12FB-7819CAAC88F3}"/>
              </a:ext>
            </a:extLst>
          </p:cNvPr>
          <p:cNvSpPr/>
          <p:nvPr/>
        </p:nvSpPr>
        <p:spPr>
          <a:xfrm>
            <a:off x="6357259" y="2455818"/>
            <a:ext cx="5573486" cy="6740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09A37F9-5371-E08C-2988-F58331A9C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57E14-582F-61C2-51A5-8BA3F852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00" y="2470020"/>
            <a:ext cx="2540132" cy="25210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38C64F8-B00E-597E-EAF8-21067C477DB1}"/>
              </a:ext>
            </a:extLst>
          </p:cNvPr>
          <p:cNvSpPr/>
          <p:nvPr/>
        </p:nvSpPr>
        <p:spPr>
          <a:xfrm>
            <a:off x="12644847" y="2542903"/>
            <a:ext cx="931818" cy="6653350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8660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Context Protocol (MCP) by Anthropic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3" y="2083658"/>
            <a:ext cx="10627050" cy="72263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1731331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GitHub Copilot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3CDC0-4246-B82A-E4EA-2857B87A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79" y="1638300"/>
            <a:ext cx="1609004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2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943E7B-A596-34C1-5378-FDFF8C0F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662526"/>
              </p:ext>
            </p:extLst>
          </p:nvPr>
        </p:nvGraphicFramePr>
        <p:xfrm>
          <a:off x="2655278" y="3338472"/>
          <a:ext cx="13318904" cy="515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C59AAAF-B358-CB73-933B-1E781924B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355" y="3954411"/>
            <a:ext cx="2378174" cy="2378174"/>
          </a:xfrm>
          <a:prstGeom prst="rect">
            <a:avLst/>
          </a:prstGeom>
        </p:spPr>
      </p:pic>
      <p:pic>
        <p:nvPicPr>
          <p:cNvPr id="4" name="Picture 3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92297AF4-D93F-A1DC-D317-3D9E6FDAA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05717" y="3338472"/>
            <a:ext cx="4022610" cy="34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257300" y="4074604"/>
            <a:ext cx="1733549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[Foundations &amp; Core Workflow]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10 min break – Segment 2 [Chat Power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 10 min break – Segment 3 [Agentic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10 min break – Segment 4 [Enterprise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32598</TotalTime>
  <Words>243</Words>
  <Application>Microsoft Office PowerPoint</Application>
  <PresentationFormat>Custom</PresentationFormat>
  <Paragraphs>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9" baseType="lpstr">
      <vt:lpstr>Arial</vt:lpstr>
      <vt:lpstr>Calibri</vt:lpstr>
      <vt:lpstr>Consolas</vt:lpstr>
      <vt:lpstr>Gotham Medium</vt:lpstr>
      <vt:lpstr>JetBrains Mono</vt:lpstr>
      <vt:lpstr>Lucida Grande</vt:lpstr>
      <vt:lpstr>Montserrat</vt:lpstr>
      <vt:lpstr>Myriad Pro</vt:lpstr>
      <vt:lpstr>Myriad Pro Light</vt:lpstr>
      <vt:lpstr>Open Sans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Segoe Pro</vt:lpstr>
      <vt:lpstr>Segoe UI</vt:lpstr>
      <vt:lpstr>Wingdings</vt:lpstr>
      <vt:lpstr>Wingdings 3</vt:lpstr>
      <vt:lpstr>PSTTCommons</vt:lpstr>
      <vt:lpstr>Standard_LiveLessons_2017</vt:lpstr>
      <vt:lpstr>PowerPoint Presentation</vt:lpstr>
      <vt:lpstr>Break Schedule (Central time)</vt:lpstr>
      <vt:lpstr>Session Materials</vt:lpstr>
      <vt:lpstr>Session Recording + Badge</vt:lpstr>
      <vt:lpstr>Session Recording + Badge</vt:lpstr>
      <vt:lpstr>Session Recording + Badge</vt:lpstr>
      <vt:lpstr>Session Recording + Badge</vt:lpstr>
      <vt:lpstr>Let’s Get to Work!</vt:lpstr>
      <vt:lpstr>Keeping an LLM on task be like…</vt:lpstr>
      <vt:lpstr>GitHub Enterprise Cloud (GHEC)</vt:lpstr>
      <vt:lpstr>Custom Instructions Scopes</vt:lpstr>
      <vt:lpstr>GPT Basic Architecture</vt:lpstr>
      <vt:lpstr>Neural Network</vt:lpstr>
      <vt:lpstr>Context Length</vt:lpstr>
      <vt:lpstr>Model Context Protocol (MCP) by Anthropic</vt:lpstr>
      <vt:lpstr>Extending GitHub Copilot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1254</cp:revision>
  <cp:lastPrinted>2021-01-14T21:20:43Z</cp:lastPrinted>
  <dcterms:created xsi:type="dcterms:W3CDTF">2020-12-18T20:24:02Z</dcterms:created>
  <dcterms:modified xsi:type="dcterms:W3CDTF">2025-11-09T21:04:41Z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